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1" r:id="rId4"/>
    <p:sldId id="300" r:id="rId5"/>
    <p:sldId id="292" r:id="rId6"/>
    <p:sldId id="261" r:id="rId7"/>
    <p:sldId id="279" r:id="rId8"/>
    <p:sldId id="266" r:id="rId9"/>
    <p:sldId id="268" r:id="rId10"/>
    <p:sldId id="269" r:id="rId11"/>
    <p:sldId id="301" r:id="rId12"/>
    <p:sldId id="27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8B5ED-617B-4F8E-9D6F-76FA482D78C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D"/>
        </a:p>
      </dgm:t>
    </dgm:pt>
    <dgm:pt modelId="{EE58EE02-27C5-49C8-8D46-DE3BA109030B}">
      <dgm:prSet phldrT="[Text]" custT="1"/>
      <dgm:spPr/>
      <dgm:t>
        <a:bodyPr/>
        <a:lstStyle/>
        <a:p>
          <a:r>
            <a:rPr lang="en-US" sz="3600" dirty="0" err="1"/>
            <a:t>Jumlah</a:t>
          </a:r>
          <a:r>
            <a:rPr lang="en-US" sz="3600" dirty="0"/>
            <a:t> </a:t>
          </a:r>
          <a:r>
            <a:rPr lang="en-US" sz="3600" i="1" dirty="0"/>
            <a:t>Founder</a:t>
          </a:r>
          <a:endParaRPr lang="en-ID" sz="3600" i="1" dirty="0"/>
        </a:p>
      </dgm:t>
    </dgm:pt>
    <dgm:pt modelId="{8C75E027-ACD1-498C-9D5C-404D6846B4C3}" type="parTrans" cxnId="{7CC97E43-0699-4FB6-A637-9B52517390A5}">
      <dgm:prSet/>
      <dgm:spPr/>
      <dgm:t>
        <a:bodyPr/>
        <a:lstStyle/>
        <a:p>
          <a:endParaRPr lang="en-ID" sz="1050"/>
        </a:p>
      </dgm:t>
    </dgm:pt>
    <dgm:pt modelId="{9B95B50F-4B60-4462-99BF-845B74FBDB15}" type="sibTrans" cxnId="{7CC97E43-0699-4FB6-A637-9B52517390A5}">
      <dgm:prSet/>
      <dgm:spPr/>
      <dgm:t>
        <a:bodyPr/>
        <a:lstStyle/>
        <a:p>
          <a:endParaRPr lang="en-ID" sz="1050"/>
        </a:p>
      </dgm:t>
    </dgm:pt>
    <dgm:pt modelId="{F477CF30-F111-4397-B724-B26D9A1CEB3D}">
      <dgm:prSet phldrT="[Text]" custT="1"/>
      <dgm:spPr/>
      <dgm:t>
        <a:bodyPr/>
        <a:lstStyle/>
        <a:p>
          <a:r>
            <a:rPr lang="en-US" sz="3600" dirty="0"/>
            <a:t>Peran </a:t>
          </a:r>
          <a:r>
            <a:rPr lang="en-US" sz="3600" i="1" dirty="0"/>
            <a:t>Founder</a:t>
          </a:r>
          <a:endParaRPr lang="en-ID" sz="3600" dirty="0"/>
        </a:p>
      </dgm:t>
    </dgm:pt>
    <dgm:pt modelId="{1BC0482F-76C8-4C21-A0A5-C1160F6AF3D2}" type="parTrans" cxnId="{87B4A389-63BD-47AC-B722-738DFFDBB757}">
      <dgm:prSet/>
      <dgm:spPr/>
      <dgm:t>
        <a:bodyPr/>
        <a:lstStyle/>
        <a:p>
          <a:endParaRPr lang="en-ID" sz="1050"/>
        </a:p>
      </dgm:t>
    </dgm:pt>
    <dgm:pt modelId="{29BE9084-A3C2-4638-918B-876B05C2A645}" type="sibTrans" cxnId="{87B4A389-63BD-47AC-B722-738DFFDBB757}">
      <dgm:prSet/>
      <dgm:spPr/>
      <dgm:t>
        <a:bodyPr/>
        <a:lstStyle/>
        <a:p>
          <a:endParaRPr lang="en-ID" sz="1050"/>
        </a:p>
      </dgm:t>
    </dgm:pt>
    <dgm:pt modelId="{1D96E3BF-DE25-4F57-9521-E6D0AEFADB9E}">
      <dgm:prSet phldrT="[Text]" custT="1"/>
      <dgm:spPr/>
      <dgm:t>
        <a:bodyPr/>
        <a:lstStyle/>
        <a:p>
          <a:r>
            <a:rPr lang="en-US" sz="3600" dirty="0"/>
            <a:t>Nama Venture</a:t>
          </a:r>
          <a:endParaRPr lang="en-ID" sz="3600" dirty="0"/>
        </a:p>
      </dgm:t>
    </dgm:pt>
    <dgm:pt modelId="{E244E6B7-2A44-4892-AEDD-2C4401CF179B}" type="parTrans" cxnId="{77250F89-AF1D-4EB1-AF54-142E0C87C86E}">
      <dgm:prSet/>
      <dgm:spPr/>
      <dgm:t>
        <a:bodyPr/>
        <a:lstStyle/>
        <a:p>
          <a:endParaRPr lang="en-ID" sz="1050"/>
        </a:p>
      </dgm:t>
    </dgm:pt>
    <dgm:pt modelId="{FEB2081E-E3D1-4E40-9254-4EC8F44408BC}" type="sibTrans" cxnId="{77250F89-AF1D-4EB1-AF54-142E0C87C86E}">
      <dgm:prSet/>
      <dgm:spPr/>
      <dgm:t>
        <a:bodyPr/>
        <a:lstStyle/>
        <a:p>
          <a:endParaRPr lang="en-ID" sz="1050"/>
        </a:p>
      </dgm:t>
    </dgm:pt>
    <dgm:pt modelId="{8CF53EFB-DB9C-4753-AB28-7B83CF73E4B1}" type="pres">
      <dgm:prSet presAssocID="{F6D8B5ED-617B-4F8E-9D6F-76FA482D78C3}" presName="Name0" presStyleCnt="0">
        <dgm:presLayoutVars>
          <dgm:chMax val="7"/>
          <dgm:chPref val="7"/>
          <dgm:dir/>
        </dgm:presLayoutVars>
      </dgm:prSet>
      <dgm:spPr/>
    </dgm:pt>
    <dgm:pt modelId="{405583A3-529F-42DA-AA16-BC724DF20B8D}" type="pres">
      <dgm:prSet presAssocID="{F6D8B5ED-617B-4F8E-9D6F-76FA482D78C3}" presName="Name1" presStyleCnt="0"/>
      <dgm:spPr/>
    </dgm:pt>
    <dgm:pt modelId="{B935430D-56B7-4F09-96C1-21A7751C38A5}" type="pres">
      <dgm:prSet presAssocID="{F6D8B5ED-617B-4F8E-9D6F-76FA482D78C3}" presName="cycle" presStyleCnt="0"/>
      <dgm:spPr/>
    </dgm:pt>
    <dgm:pt modelId="{B904D643-8E71-471F-89BB-A1985324553F}" type="pres">
      <dgm:prSet presAssocID="{F6D8B5ED-617B-4F8E-9D6F-76FA482D78C3}" presName="srcNode" presStyleLbl="node1" presStyleIdx="0" presStyleCnt="3"/>
      <dgm:spPr/>
    </dgm:pt>
    <dgm:pt modelId="{66328EEB-0488-41C2-8E76-56BC16B96F1A}" type="pres">
      <dgm:prSet presAssocID="{F6D8B5ED-617B-4F8E-9D6F-76FA482D78C3}" presName="conn" presStyleLbl="parChTrans1D2" presStyleIdx="0" presStyleCnt="1"/>
      <dgm:spPr/>
    </dgm:pt>
    <dgm:pt modelId="{3156FEFF-EC32-4F31-ACE1-A103072143D4}" type="pres">
      <dgm:prSet presAssocID="{F6D8B5ED-617B-4F8E-9D6F-76FA482D78C3}" presName="extraNode" presStyleLbl="node1" presStyleIdx="0" presStyleCnt="3"/>
      <dgm:spPr/>
    </dgm:pt>
    <dgm:pt modelId="{361B0CB9-69E6-40A7-B5C7-215BAAA1E638}" type="pres">
      <dgm:prSet presAssocID="{F6D8B5ED-617B-4F8E-9D6F-76FA482D78C3}" presName="dstNode" presStyleLbl="node1" presStyleIdx="0" presStyleCnt="3"/>
      <dgm:spPr/>
    </dgm:pt>
    <dgm:pt modelId="{411772FC-1356-4044-9D9C-4AE2D39CDD56}" type="pres">
      <dgm:prSet presAssocID="{EE58EE02-27C5-49C8-8D46-DE3BA109030B}" presName="text_1" presStyleLbl="node1" presStyleIdx="0" presStyleCnt="3">
        <dgm:presLayoutVars>
          <dgm:bulletEnabled val="1"/>
        </dgm:presLayoutVars>
      </dgm:prSet>
      <dgm:spPr/>
    </dgm:pt>
    <dgm:pt modelId="{21E13FDB-0947-4DD9-BA07-AF287AB8F6F7}" type="pres">
      <dgm:prSet presAssocID="{EE58EE02-27C5-49C8-8D46-DE3BA109030B}" presName="accent_1" presStyleCnt="0"/>
      <dgm:spPr/>
    </dgm:pt>
    <dgm:pt modelId="{D2E3EAA5-010D-44AD-8CC7-D33106CD4A31}" type="pres">
      <dgm:prSet presAssocID="{EE58EE02-27C5-49C8-8D46-DE3BA109030B}" presName="accentRepeatNode" presStyleLbl="solidFgAcc1" presStyleIdx="0" presStyleCnt="3"/>
      <dgm:spPr/>
    </dgm:pt>
    <dgm:pt modelId="{832E848C-BD22-439E-8BED-D2707A7B8671}" type="pres">
      <dgm:prSet presAssocID="{F477CF30-F111-4397-B724-B26D9A1CEB3D}" presName="text_2" presStyleLbl="node1" presStyleIdx="1" presStyleCnt="3">
        <dgm:presLayoutVars>
          <dgm:bulletEnabled val="1"/>
        </dgm:presLayoutVars>
      </dgm:prSet>
      <dgm:spPr/>
    </dgm:pt>
    <dgm:pt modelId="{6264432F-CE4B-4631-8801-517CED949CC5}" type="pres">
      <dgm:prSet presAssocID="{F477CF30-F111-4397-B724-B26D9A1CEB3D}" presName="accent_2" presStyleCnt="0"/>
      <dgm:spPr/>
    </dgm:pt>
    <dgm:pt modelId="{45DD7B0F-1BC8-404C-8104-366968BE9BF3}" type="pres">
      <dgm:prSet presAssocID="{F477CF30-F111-4397-B724-B26D9A1CEB3D}" presName="accentRepeatNode" presStyleLbl="solidFgAcc1" presStyleIdx="1" presStyleCnt="3"/>
      <dgm:spPr/>
    </dgm:pt>
    <dgm:pt modelId="{B5C985CC-9FFE-4304-836D-BDD6B8E4EDD3}" type="pres">
      <dgm:prSet presAssocID="{1D96E3BF-DE25-4F57-9521-E6D0AEFADB9E}" presName="text_3" presStyleLbl="node1" presStyleIdx="2" presStyleCnt="3">
        <dgm:presLayoutVars>
          <dgm:bulletEnabled val="1"/>
        </dgm:presLayoutVars>
      </dgm:prSet>
      <dgm:spPr/>
    </dgm:pt>
    <dgm:pt modelId="{747A0ECA-0E77-4517-9E30-AD48A83DAE94}" type="pres">
      <dgm:prSet presAssocID="{1D96E3BF-DE25-4F57-9521-E6D0AEFADB9E}" presName="accent_3" presStyleCnt="0"/>
      <dgm:spPr/>
    </dgm:pt>
    <dgm:pt modelId="{C6DBE6BC-9859-47BE-A2C9-3EA92D66D196}" type="pres">
      <dgm:prSet presAssocID="{1D96E3BF-DE25-4F57-9521-E6D0AEFADB9E}" presName="accentRepeatNode" presStyleLbl="solidFgAcc1" presStyleIdx="2" presStyleCnt="3"/>
      <dgm:spPr/>
    </dgm:pt>
  </dgm:ptLst>
  <dgm:cxnLst>
    <dgm:cxn modelId="{8F239A40-72BC-47CC-AC83-782459533692}" type="presOf" srcId="{F6D8B5ED-617B-4F8E-9D6F-76FA482D78C3}" destId="{8CF53EFB-DB9C-4753-AB28-7B83CF73E4B1}" srcOrd="0" destOrd="0" presId="urn:microsoft.com/office/officeart/2008/layout/VerticalCurvedList"/>
    <dgm:cxn modelId="{7CC97E43-0699-4FB6-A637-9B52517390A5}" srcId="{F6D8B5ED-617B-4F8E-9D6F-76FA482D78C3}" destId="{EE58EE02-27C5-49C8-8D46-DE3BA109030B}" srcOrd="0" destOrd="0" parTransId="{8C75E027-ACD1-498C-9D5C-404D6846B4C3}" sibTransId="{9B95B50F-4B60-4462-99BF-845B74FBDB15}"/>
    <dgm:cxn modelId="{81B4D87A-F663-4752-8F88-5ABF25CCC593}" type="presOf" srcId="{1D96E3BF-DE25-4F57-9521-E6D0AEFADB9E}" destId="{B5C985CC-9FFE-4304-836D-BDD6B8E4EDD3}" srcOrd="0" destOrd="0" presId="urn:microsoft.com/office/officeart/2008/layout/VerticalCurvedList"/>
    <dgm:cxn modelId="{77250F89-AF1D-4EB1-AF54-142E0C87C86E}" srcId="{F6D8B5ED-617B-4F8E-9D6F-76FA482D78C3}" destId="{1D96E3BF-DE25-4F57-9521-E6D0AEFADB9E}" srcOrd="2" destOrd="0" parTransId="{E244E6B7-2A44-4892-AEDD-2C4401CF179B}" sibTransId="{FEB2081E-E3D1-4E40-9254-4EC8F44408BC}"/>
    <dgm:cxn modelId="{87B4A389-63BD-47AC-B722-738DFFDBB757}" srcId="{F6D8B5ED-617B-4F8E-9D6F-76FA482D78C3}" destId="{F477CF30-F111-4397-B724-B26D9A1CEB3D}" srcOrd="1" destOrd="0" parTransId="{1BC0482F-76C8-4C21-A0A5-C1160F6AF3D2}" sibTransId="{29BE9084-A3C2-4638-918B-876B05C2A645}"/>
    <dgm:cxn modelId="{429554A7-9076-4B4F-8D4B-6D93348285E7}" type="presOf" srcId="{F477CF30-F111-4397-B724-B26D9A1CEB3D}" destId="{832E848C-BD22-439E-8BED-D2707A7B8671}" srcOrd="0" destOrd="0" presId="urn:microsoft.com/office/officeart/2008/layout/VerticalCurvedList"/>
    <dgm:cxn modelId="{B86EF4C3-28B9-4025-A12C-D99362B0F3DC}" type="presOf" srcId="{9B95B50F-4B60-4462-99BF-845B74FBDB15}" destId="{66328EEB-0488-41C2-8E76-56BC16B96F1A}" srcOrd="0" destOrd="0" presId="urn:microsoft.com/office/officeart/2008/layout/VerticalCurvedList"/>
    <dgm:cxn modelId="{E48B6BCF-1D98-4317-B2E3-BED4F87D1AC9}" type="presOf" srcId="{EE58EE02-27C5-49C8-8D46-DE3BA109030B}" destId="{411772FC-1356-4044-9D9C-4AE2D39CDD56}" srcOrd="0" destOrd="0" presId="urn:microsoft.com/office/officeart/2008/layout/VerticalCurvedList"/>
    <dgm:cxn modelId="{64EA6F44-CA94-4310-A315-0F6423D1F86A}" type="presParOf" srcId="{8CF53EFB-DB9C-4753-AB28-7B83CF73E4B1}" destId="{405583A3-529F-42DA-AA16-BC724DF20B8D}" srcOrd="0" destOrd="0" presId="urn:microsoft.com/office/officeart/2008/layout/VerticalCurvedList"/>
    <dgm:cxn modelId="{D2DF505B-FC81-4C48-B855-FC130E8EE602}" type="presParOf" srcId="{405583A3-529F-42DA-AA16-BC724DF20B8D}" destId="{B935430D-56B7-4F09-96C1-21A7751C38A5}" srcOrd="0" destOrd="0" presId="urn:microsoft.com/office/officeart/2008/layout/VerticalCurvedList"/>
    <dgm:cxn modelId="{78B3B602-9DE8-4B8E-90D6-5FA7FFC122F5}" type="presParOf" srcId="{B935430D-56B7-4F09-96C1-21A7751C38A5}" destId="{B904D643-8E71-471F-89BB-A1985324553F}" srcOrd="0" destOrd="0" presId="urn:microsoft.com/office/officeart/2008/layout/VerticalCurvedList"/>
    <dgm:cxn modelId="{B7DA4079-E344-4950-83FE-9D83AE651174}" type="presParOf" srcId="{B935430D-56B7-4F09-96C1-21A7751C38A5}" destId="{66328EEB-0488-41C2-8E76-56BC16B96F1A}" srcOrd="1" destOrd="0" presId="urn:microsoft.com/office/officeart/2008/layout/VerticalCurvedList"/>
    <dgm:cxn modelId="{F44793A6-0EB7-44D8-BF73-36D9F362D38D}" type="presParOf" srcId="{B935430D-56B7-4F09-96C1-21A7751C38A5}" destId="{3156FEFF-EC32-4F31-ACE1-A103072143D4}" srcOrd="2" destOrd="0" presId="urn:microsoft.com/office/officeart/2008/layout/VerticalCurvedList"/>
    <dgm:cxn modelId="{AE329B3A-A3F1-470B-8E5E-6461C77DA45D}" type="presParOf" srcId="{B935430D-56B7-4F09-96C1-21A7751C38A5}" destId="{361B0CB9-69E6-40A7-B5C7-215BAAA1E638}" srcOrd="3" destOrd="0" presId="urn:microsoft.com/office/officeart/2008/layout/VerticalCurvedList"/>
    <dgm:cxn modelId="{F327561B-CFB7-4DAE-B81B-C9699054390B}" type="presParOf" srcId="{405583A3-529F-42DA-AA16-BC724DF20B8D}" destId="{411772FC-1356-4044-9D9C-4AE2D39CDD56}" srcOrd="1" destOrd="0" presId="urn:microsoft.com/office/officeart/2008/layout/VerticalCurvedList"/>
    <dgm:cxn modelId="{3A9908D2-45E4-4767-A883-C430688E8451}" type="presParOf" srcId="{405583A3-529F-42DA-AA16-BC724DF20B8D}" destId="{21E13FDB-0947-4DD9-BA07-AF287AB8F6F7}" srcOrd="2" destOrd="0" presId="urn:microsoft.com/office/officeart/2008/layout/VerticalCurvedList"/>
    <dgm:cxn modelId="{6538CB2E-2D45-4144-AC62-E937D9455282}" type="presParOf" srcId="{21E13FDB-0947-4DD9-BA07-AF287AB8F6F7}" destId="{D2E3EAA5-010D-44AD-8CC7-D33106CD4A31}" srcOrd="0" destOrd="0" presId="urn:microsoft.com/office/officeart/2008/layout/VerticalCurvedList"/>
    <dgm:cxn modelId="{7D0D89E7-1FC4-4CE2-9F85-D7F939EE9162}" type="presParOf" srcId="{405583A3-529F-42DA-AA16-BC724DF20B8D}" destId="{832E848C-BD22-439E-8BED-D2707A7B8671}" srcOrd="3" destOrd="0" presId="urn:microsoft.com/office/officeart/2008/layout/VerticalCurvedList"/>
    <dgm:cxn modelId="{ACD49A63-3F09-41E3-88A3-77BC924F4D50}" type="presParOf" srcId="{405583A3-529F-42DA-AA16-BC724DF20B8D}" destId="{6264432F-CE4B-4631-8801-517CED949CC5}" srcOrd="4" destOrd="0" presId="urn:microsoft.com/office/officeart/2008/layout/VerticalCurvedList"/>
    <dgm:cxn modelId="{82C73D99-D7B1-4884-94DF-81D660B5E2CE}" type="presParOf" srcId="{6264432F-CE4B-4631-8801-517CED949CC5}" destId="{45DD7B0F-1BC8-404C-8104-366968BE9BF3}" srcOrd="0" destOrd="0" presId="urn:microsoft.com/office/officeart/2008/layout/VerticalCurvedList"/>
    <dgm:cxn modelId="{5F346AFA-3F66-4BDE-8B8C-4F41B0063AC2}" type="presParOf" srcId="{405583A3-529F-42DA-AA16-BC724DF20B8D}" destId="{B5C985CC-9FFE-4304-836D-BDD6B8E4EDD3}" srcOrd="5" destOrd="0" presId="urn:microsoft.com/office/officeart/2008/layout/VerticalCurvedList"/>
    <dgm:cxn modelId="{09CA92CE-5A19-4FB8-A7B4-4B6267D1A84D}" type="presParOf" srcId="{405583A3-529F-42DA-AA16-BC724DF20B8D}" destId="{747A0ECA-0E77-4517-9E30-AD48A83DAE94}" srcOrd="6" destOrd="0" presId="urn:microsoft.com/office/officeart/2008/layout/VerticalCurvedList"/>
    <dgm:cxn modelId="{DF978DE9-0121-4ADC-B681-EAB48242798B}" type="presParOf" srcId="{747A0ECA-0E77-4517-9E30-AD48A83DAE94}" destId="{C6DBE6BC-9859-47BE-A2C9-3EA92D66D19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28EEB-0488-41C2-8E76-56BC16B96F1A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2FC-1356-4044-9D9C-4AE2D39CDD56}">
      <dsp:nvSpPr>
        <dsp:cNvPr id="0" name=""/>
        <dsp:cNvSpPr/>
      </dsp:nvSpPr>
      <dsp:spPr>
        <a:xfrm>
          <a:off x="752110" y="541866"/>
          <a:ext cx="4389545" cy="10837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Jumlah</a:t>
          </a:r>
          <a:r>
            <a:rPr lang="en-US" sz="3600" kern="1200" dirty="0"/>
            <a:t> </a:t>
          </a:r>
          <a:r>
            <a:rPr lang="en-US" sz="3600" i="1" kern="1200" dirty="0"/>
            <a:t>Founder</a:t>
          </a:r>
          <a:endParaRPr lang="en-ID" sz="3600" i="1" kern="1200" dirty="0"/>
        </a:p>
      </dsp:txBody>
      <dsp:txXfrm>
        <a:off x="752110" y="541866"/>
        <a:ext cx="4389545" cy="1083733"/>
      </dsp:txXfrm>
    </dsp:sp>
    <dsp:sp modelId="{D2E3EAA5-010D-44AD-8CC7-D33106CD4A31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E848C-BD22-439E-8BED-D2707A7B8671}">
      <dsp:nvSpPr>
        <dsp:cNvPr id="0" name=""/>
        <dsp:cNvSpPr/>
      </dsp:nvSpPr>
      <dsp:spPr>
        <a:xfrm>
          <a:off x="1146048" y="2167466"/>
          <a:ext cx="3995608" cy="108373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Peran </a:t>
          </a:r>
          <a:r>
            <a:rPr lang="en-US" sz="3600" i="1" kern="1200" dirty="0"/>
            <a:t>Founder</a:t>
          </a:r>
          <a:endParaRPr lang="en-ID" sz="3600" kern="1200" dirty="0"/>
        </a:p>
      </dsp:txBody>
      <dsp:txXfrm>
        <a:off x="1146048" y="2167466"/>
        <a:ext cx="3995608" cy="1083733"/>
      </dsp:txXfrm>
    </dsp:sp>
    <dsp:sp modelId="{45DD7B0F-1BC8-404C-8104-366968BE9BF3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985CC-9FFE-4304-836D-BDD6B8E4EDD3}">
      <dsp:nvSpPr>
        <dsp:cNvPr id="0" name=""/>
        <dsp:cNvSpPr/>
      </dsp:nvSpPr>
      <dsp:spPr>
        <a:xfrm>
          <a:off x="752110" y="3793066"/>
          <a:ext cx="4389545" cy="108373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Nama Venture</a:t>
          </a:r>
          <a:endParaRPr lang="en-ID" sz="3600" kern="1200" dirty="0"/>
        </a:p>
      </dsp:txBody>
      <dsp:txXfrm>
        <a:off x="752110" y="3793066"/>
        <a:ext cx="4389545" cy="1083733"/>
      </dsp:txXfrm>
    </dsp:sp>
    <dsp:sp modelId="{C6DBE6BC-9859-47BE-A2C9-3EA92D66D19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5098-AF69-248B-3EC2-1D0BF8327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90F49-E12B-27AD-88BA-81CEA3947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8DC2-AD34-2CB1-C0C5-75EB1B17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7C184-F287-0952-3107-C657B6BF8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DD1DD-EBCB-4C50-99C7-64F689E4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372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66D7-AA7D-FED2-AFC5-03A58A86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2598D-F76C-3629-84BC-9B4BD1251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4956-CDF3-8CFA-26C7-B96258E0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A28D-6124-E1DF-B245-379B7C99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0B9FF-35A7-DA60-BE5C-631BA61C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89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47C5E-C49E-BC66-05D5-57EBEE7DF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076A8-DCE9-5421-CD30-795CBE799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376E4-CBCB-4EA5-8CA4-41ED67EF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5929-0AC0-1A77-40E9-0509D17C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1BC2B-B999-2AF1-988B-C879438E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867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A202-C79E-8DD1-64CC-45DB9A05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BAA8-5294-9F5A-2E3F-E4A04CD6B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4D25D-02F9-07D2-35F4-4B285EBF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0AA09-3B34-77AC-78C8-F7BFBD7C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C20C7-A72A-CCD1-69D0-3ACCBDD4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01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390D-4E14-C344-450C-166A1BDA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5AB8C-137C-EAC4-B501-940B790C2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5E8C9-E488-1658-C127-350D695C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DEEAE-F78E-F74E-7B40-8A8915ED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B9C81-726F-2E41-3D70-A579A8D5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205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7540-80D6-128E-4F66-2EE8C856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66CB3-203B-678C-802A-5602FCDE1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4E8AD-3237-F35A-0F6C-6A864E7C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4F7CB-4361-44A9-3CEF-65377EF1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14932-A9CD-2DC6-65C0-A496CB41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FB17A-DF24-70CE-4F9D-7DDBC5E6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569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B0D4-D9A2-9E31-28AA-5A7A4125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7D784-C906-41C7-4D84-092D0BC1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4738E-BA8A-CB90-3506-2520740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92A07-E8DE-481B-953B-6E46EEB2B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4F109-9CE0-E138-E582-E03E521E0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F334C-9CBE-EA8D-4221-48792C70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FD26E-8EDD-1861-2755-20D37354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BD47C-FC19-8B42-E416-1021EB99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485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D98C-A0D9-8A25-9D57-9F154BA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FDB39-D7CF-3319-0ED2-F0C22391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423EC-6CC7-0E9D-2911-FB9C0825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F0629-C97F-66D6-A87A-AF09030C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279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A357F-6AEF-DA1E-8FE4-08B0EB53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9F827-7620-819F-1AEB-A55AFB94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3A7F-62D3-3093-94C4-A4C0AC8F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259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0B38-4FC1-F3C0-08E8-4B643191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D6150-C1E2-73B1-90FB-CA003EDC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D50D7-8473-289B-029C-EF13F42B0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3A289-690E-C661-E2BE-FFE3B8DA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965DE-882F-4DF8-9EC3-8C356FAC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18E3-77AE-7ED4-8281-37867DC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818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7CA1A-6A73-C3CB-8428-C8D8D1D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89E9F-83C1-19EB-B1FC-E9E45052E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4B004-37F2-85BF-1B47-ED9F8F18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41FFC-3804-D1BD-2307-DCC96D63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1DCD6-ED3E-4ECA-33ED-6978E124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7410E-3E19-60AC-3DF0-C56B5BE2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252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22780-55E1-B3C3-1749-E1A4EA6E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91FD1-EA83-1411-091C-05172A653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6408-F18C-82CA-5E44-3EF96E615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54315-9FBF-43B1-BDBC-C5964DDF91B5}" type="datetimeFigureOut">
              <a:rPr lang="en-ID" smtClean="0"/>
              <a:t>07/03/2024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8EC6-73C3-1BF8-8237-52D1AC801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B1367-23D2-0E29-F812-DCA6764AD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7D77-7FD9-4BF6-8646-1BAEF983BC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87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63BC-AA24-E499-7ABC-5C2266B6B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Selamat </a:t>
            </a:r>
            <a:r>
              <a:rPr lang="en-US" dirty="0" err="1"/>
              <a:t>Datang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4461F-D8E7-5392-6A93-BF2D5C488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569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1734-5D68-9E28-0196-F59238CC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A8AE-053A-AB49-8A62-DE2E1A08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AA3EE-7D3F-369E-D5FF-15A8287E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856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8C026-304A-FFAB-3475-9085BA0D6F35}"/>
              </a:ext>
            </a:extLst>
          </p:cNvPr>
          <p:cNvSpPr txBox="1"/>
          <p:nvPr/>
        </p:nvSpPr>
        <p:spPr>
          <a:xfrm>
            <a:off x="0" y="6488668"/>
            <a:ext cx="6161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IGNI-23012-C4B5</a:t>
            </a:r>
          </a:p>
        </p:txBody>
      </p:sp>
      <p:pic>
        <p:nvPicPr>
          <p:cNvPr id="4" name="Picture 2" descr="Wadhwani Foundation - Africa">
            <a:extLst>
              <a:ext uri="{FF2B5EF4-FFF2-40B4-BE49-F238E27FC236}">
                <a16:creationId xmlns:a16="http://schemas.microsoft.com/office/drawing/2014/main" id="{BC9D282C-B915-77E4-B370-1C95B406A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9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DB75-9EC9-348B-A663-9E4BD831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3AE5-EDED-97B7-A388-992DB9B0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35A2E-2819-57AA-DDB0-40A4ACBE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0" y="758688"/>
            <a:ext cx="6940912" cy="3281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DE6AF-C7DC-E907-88EE-474145E1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75" y="3655634"/>
            <a:ext cx="6381791" cy="3126837"/>
          </a:xfrm>
          <a:prstGeom prst="rect">
            <a:avLst/>
          </a:prstGeom>
        </p:spPr>
      </p:pic>
      <p:pic>
        <p:nvPicPr>
          <p:cNvPr id="4" name="Picture 2" descr="Wadhwani Foundation - Africa">
            <a:extLst>
              <a:ext uri="{FF2B5EF4-FFF2-40B4-BE49-F238E27FC236}">
                <a16:creationId xmlns:a16="http://schemas.microsoft.com/office/drawing/2014/main" id="{A2A50C13-4450-42BB-D761-249C05890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286C1C8-3017-3080-7845-0D06FF36F78E}"/>
              </a:ext>
            </a:extLst>
          </p:cNvPr>
          <p:cNvSpPr/>
          <p:nvPr/>
        </p:nvSpPr>
        <p:spPr>
          <a:xfrm>
            <a:off x="7341326" y="3117668"/>
            <a:ext cx="1254034" cy="16276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D4C9C-5904-5EF1-2140-519BE3A74EA3}"/>
              </a:ext>
            </a:extLst>
          </p:cNvPr>
          <p:cNvSpPr txBox="1"/>
          <p:nvPr/>
        </p:nvSpPr>
        <p:spPr>
          <a:xfrm>
            <a:off x="5735199" y="2680868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Masukan</a:t>
            </a:r>
            <a:r>
              <a:rPr lang="en-US" dirty="0"/>
              <a:t> BATCH CODE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dan </a:t>
            </a:r>
            <a:r>
              <a:rPr lang="en-US" dirty="0" err="1"/>
              <a:t>dosen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45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D556-B7D8-A20E-4E98-F1C430CE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63C1-1429-0557-37AB-4F761414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56A14-BA33-E493-7C43-07D77245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3" y="433509"/>
            <a:ext cx="10422165" cy="6059366"/>
          </a:xfrm>
          <a:prstGeom prst="rect">
            <a:avLst/>
          </a:prstGeom>
        </p:spPr>
      </p:pic>
      <p:pic>
        <p:nvPicPr>
          <p:cNvPr id="4" name="Picture 2" descr="Wadhwani Foundation - Africa">
            <a:extLst>
              <a:ext uri="{FF2B5EF4-FFF2-40B4-BE49-F238E27FC236}">
                <a16:creationId xmlns:a16="http://schemas.microsoft.com/office/drawing/2014/main" id="{24AF97EC-CAFA-15AB-BED9-DA797902E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B6B16E-033E-616D-5B54-BB925B8B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8AECA-1D06-E3F7-F5B5-2BFDFDF36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525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427D-614A-F0EA-F351-58AE5268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9179"/>
            <a:ext cx="10515600" cy="2303462"/>
          </a:xfrm>
        </p:spPr>
        <p:txBody>
          <a:bodyPr/>
          <a:lstStyle/>
          <a:p>
            <a:pPr algn="ctr"/>
            <a:r>
              <a:rPr lang="en-US" dirty="0"/>
              <a:t>“Saya </a:t>
            </a:r>
            <a:r>
              <a:rPr lang="en-US" dirty="0" err="1"/>
              <a:t>ingin</a:t>
            </a:r>
            <a:r>
              <a:rPr lang="en-US" dirty="0"/>
              <a:t> punya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”</a:t>
            </a: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D8CBCF-E7DB-D2DD-3259-C79AACBF373A}"/>
              </a:ext>
            </a:extLst>
          </p:cNvPr>
          <p:cNvSpPr txBox="1">
            <a:spLocks/>
          </p:cNvSpPr>
          <p:nvPr/>
        </p:nvSpPr>
        <p:spPr>
          <a:xfrm>
            <a:off x="838200" y="378779"/>
            <a:ext cx="10515600" cy="2303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“Ayo dong kalian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, </a:t>
            </a:r>
            <a:r>
              <a:rPr lang="en-US" dirty="0" err="1"/>
              <a:t>cari</a:t>
            </a:r>
            <a:r>
              <a:rPr lang="en-US" dirty="0"/>
              <a:t> ide-</a:t>
            </a:r>
            <a:r>
              <a:rPr lang="en-US" dirty="0" err="1"/>
              <a:t>lah</a:t>
            </a:r>
            <a:r>
              <a:rPr lang="en-US" dirty="0"/>
              <a:t>!”</a:t>
            </a:r>
            <a:endParaRPr lang="en-ID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4470D70-6B16-DF6A-86B8-0DD2AD88243B}"/>
              </a:ext>
            </a:extLst>
          </p:cNvPr>
          <p:cNvSpPr/>
          <p:nvPr/>
        </p:nvSpPr>
        <p:spPr>
          <a:xfrm>
            <a:off x="5074920" y="2981961"/>
            <a:ext cx="2042160" cy="112776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08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6005-13FD-A2DA-8562-7887AEDB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18" y="502143"/>
            <a:ext cx="11091600" cy="1332000"/>
          </a:xfrm>
        </p:spPr>
        <p:txBody>
          <a:bodyPr>
            <a:normAutofit/>
          </a:bodyPr>
          <a:lstStyle/>
          <a:p>
            <a:r>
              <a:rPr lang="en-ID" b="1" i="0" dirty="0" err="1">
                <a:effectLst/>
                <a:latin typeface="Ubuntu" panose="020B0504030602030204" pitchFamily="34" charset="0"/>
              </a:rPr>
              <a:t>Apa</a:t>
            </a:r>
            <a:r>
              <a:rPr lang="en-ID" b="1" i="0" dirty="0">
                <a:effectLst/>
                <a:latin typeface="Ubuntu" panose="020B0504030602030204" pitchFamily="34" charset="0"/>
              </a:rPr>
              <a:t> </a:t>
            </a:r>
            <a:r>
              <a:rPr lang="en-ID" b="1" i="0" dirty="0" err="1">
                <a:effectLst/>
                <a:latin typeface="Ubuntu" panose="020B0504030602030204" pitchFamily="34" charset="0"/>
              </a:rPr>
              <a:t>itu</a:t>
            </a:r>
            <a:r>
              <a:rPr lang="en-ID" b="1" i="0" dirty="0">
                <a:effectLst/>
                <a:latin typeface="Ubuntu" panose="020B0504030602030204" pitchFamily="34" charset="0"/>
              </a:rPr>
              <a:t> </a:t>
            </a:r>
            <a:r>
              <a:rPr lang="en-ID" b="1" i="1" dirty="0">
                <a:effectLst/>
                <a:latin typeface="Ubuntu" panose="020B0504030602030204" pitchFamily="34" charset="0"/>
              </a:rPr>
              <a:t>Problem </a:t>
            </a:r>
            <a:r>
              <a:rPr lang="en-ID" b="1" dirty="0" err="1">
                <a:effectLst/>
                <a:latin typeface="Ubuntu" panose="020B0504030602030204" pitchFamily="34" charset="0"/>
              </a:rPr>
              <a:t>atau</a:t>
            </a:r>
            <a:r>
              <a:rPr lang="en-ID" b="1" dirty="0">
                <a:effectLst/>
                <a:latin typeface="Ubuntu" panose="020B0504030602030204" pitchFamily="34" charset="0"/>
              </a:rPr>
              <a:t> </a:t>
            </a:r>
            <a:r>
              <a:rPr lang="en-ID" b="1" dirty="0" err="1">
                <a:effectLst/>
                <a:latin typeface="Ubuntu" panose="020B0504030602030204" pitchFamily="34" charset="0"/>
              </a:rPr>
              <a:t>Masalah</a:t>
            </a:r>
            <a:r>
              <a:rPr lang="en-ID" b="1" i="0" dirty="0">
                <a:effectLst/>
                <a:latin typeface="Ubuntu" panose="020B0504030602030204" pitchFamily="34" charset="0"/>
              </a:rPr>
              <a:t> ?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E3E2F-3CDA-B39C-40F6-B9E506C3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8" y="1625600"/>
            <a:ext cx="11090274" cy="3721655"/>
          </a:xfrm>
        </p:spPr>
        <p:txBody>
          <a:bodyPr>
            <a:norm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Pain, </a:t>
            </a:r>
            <a:r>
              <a:rPr lang="en-US" sz="1800" b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ata</a:t>
            </a:r>
            <a:r>
              <a:rPr lang="en-US" sz="1800" dirty="0">
                <a:latin typeface="Ubuntu" panose="020B0504030602030204" pitchFamily="34" charset="0"/>
              </a:rPr>
              <a:t>u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hal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membuat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target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konsumen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tidak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bahagia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tidak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puas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mendapatkan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pengalaman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buruk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, rasa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tidak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nyaman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dll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.</a:t>
            </a:r>
          </a:p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Ubuntu" panose="020B0504030602030204" pitchFamily="34" charset="0"/>
              </a:rPr>
              <a:t>bersifat</a:t>
            </a:r>
            <a:r>
              <a:rPr lang="en-US" sz="1800" dirty="0">
                <a:latin typeface="Ubuntu" panose="020B0504030602030204" pitchFamily="34" charset="0"/>
              </a:rPr>
              <a:t>: </a:t>
            </a:r>
            <a:r>
              <a:rPr lang="en-US" sz="1800" dirty="0" err="1">
                <a:latin typeface="Ubuntu" panose="020B0504030602030204" pitchFamily="34" charset="0"/>
              </a:rPr>
              <a:t>Fungsional</a:t>
            </a:r>
            <a:r>
              <a:rPr lang="en-US" sz="1800" dirty="0">
                <a:latin typeface="Ubuntu" panose="020B0504030602030204" pitchFamily="34" charset="0"/>
              </a:rPr>
              <a:t>, Emotional, atau </a:t>
            </a:r>
            <a:r>
              <a:rPr lang="en-US" sz="1800" dirty="0" err="1">
                <a:latin typeface="Ubuntu" panose="020B0504030602030204" pitchFamily="34" charset="0"/>
              </a:rPr>
              <a:t>Sosial</a:t>
            </a:r>
            <a:endParaRPr lang="en-US" sz="1800" b="0" i="0" dirty="0">
              <a:solidFill>
                <a:schemeClr val="tx1"/>
              </a:solidFill>
              <a:effectLst/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Hal yang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jurang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apa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yang IDEAL dengan yang AKTUAL</a:t>
            </a:r>
          </a:p>
          <a:p>
            <a:r>
              <a:rPr lang="en-US" sz="1800" dirty="0" err="1">
                <a:latin typeface="Ubuntu" panose="020B0504030602030204" pitchFamily="34" charset="0"/>
              </a:rPr>
              <a:t>Tidak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ada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produk</a:t>
            </a:r>
            <a:r>
              <a:rPr lang="en-US" sz="1800" dirty="0">
                <a:latin typeface="Ubuntu" panose="020B0504030602030204" pitchFamily="34" charset="0"/>
              </a:rPr>
              <a:t> yang </a:t>
            </a:r>
            <a:r>
              <a:rPr lang="en-US" sz="1800" dirty="0" err="1">
                <a:latin typeface="Ubuntu" panose="020B0504030602030204" pitchFamily="34" charset="0"/>
              </a:rPr>
              <a:t>dapat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memecahkan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masalah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secara</a:t>
            </a:r>
            <a:r>
              <a:rPr lang="en-US" sz="1800" dirty="0">
                <a:latin typeface="Ubuntu" panose="020B0504030602030204" pitchFamily="34" charset="0"/>
              </a:rPr>
              <a:t> </a:t>
            </a:r>
            <a:r>
              <a:rPr lang="en-US" sz="1800" dirty="0" err="1">
                <a:latin typeface="Ubuntu" panose="020B0504030602030204" pitchFamily="34" charset="0"/>
              </a:rPr>
              <a:t>tuntas</a:t>
            </a:r>
            <a:endParaRPr lang="en-US" sz="18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Alasan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sesungguhnya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mengapa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konsumen</a:t>
            </a:r>
            <a:r>
              <a:rPr lang="en-US" sz="1800" dirty="0">
                <a:solidFill>
                  <a:schemeClr val="tx1"/>
                </a:solidFill>
                <a:latin typeface="Ubuntu" panose="020B0504030602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Ubuntu" panose="020B0504030602030204" pitchFamily="34" charset="0"/>
              </a:rPr>
              <a:t>membeli</a:t>
            </a:r>
            <a:endParaRPr lang="en-US" sz="18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ID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11154-A957-F2E2-2324-4C9077A3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1" y="4181388"/>
            <a:ext cx="2543175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3866E-4947-8565-132E-522C472C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84" y="4181388"/>
            <a:ext cx="2619375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4CA8E-ABB2-2E8C-D8F7-35C9E263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77" y="4181388"/>
            <a:ext cx="2543175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3C348-B5CD-0DB6-AD79-D633D523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241" y="3241022"/>
            <a:ext cx="3151626" cy="34714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BE957F-7823-1C79-E8B0-FEC1141B34FC}"/>
              </a:ext>
            </a:extLst>
          </p:cNvPr>
          <p:cNvSpPr/>
          <p:nvPr/>
        </p:nvSpPr>
        <p:spPr>
          <a:xfrm>
            <a:off x="8457225" y="4537214"/>
            <a:ext cx="348343" cy="1088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80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5C3C-D8D8-2CDF-F6A2-87D52607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104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Gunakan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Effectuation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kerangka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berpikir</a:t>
            </a:r>
            <a:endParaRPr lang="en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9236C-2BBD-0510-BB5D-4D9008C3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76168"/>
            <a:ext cx="9093200" cy="51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3A370A8-BA61-888E-A910-639234E89D61}"/>
              </a:ext>
            </a:extLst>
          </p:cNvPr>
          <p:cNvSpPr/>
          <p:nvPr/>
        </p:nvSpPr>
        <p:spPr>
          <a:xfrm>
            <a:off x="356587" y="1383527"/>
            <a:ext cx="4007457" cy="3665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Apa</a:t>
            </a:r>
            <a:r>
              <a:rPr lang="en-US" dirty="0">
                <a:solidFill>
                  <a:schemeClr val="tx1"/>
                </a:solidFill>
              </a:rPr>
              <a:t> yang Saya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(Skill/knowledge)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C2F8FF-4B3C-6784-9E91-E9F29E9C6A7D}"/>
              </a:ext>
            </a:extLst>
          </p:cNvPr>
          <p:cNvSpPr/>
          <p:nvPr/>
        </p:nvSpPr>
        <p:spPr>
          <a:xfrm>
            <a:off x="3085209" y="209053"/>
            <a:ext cx="4007457" cy="3665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Jejaring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C3B9AA-9E18-458D-3331-1CF2FB6DFE0A}"/>
              </a:ext>
            </a:extLst>
          </p:cNvPr>
          <p:cNvSpPr/>
          <p:nvPr/>
        </p:nvSpPr>
        <p:spPr>
          <a:xfrm>
            <a:off x="3152795" y="2700130"/>
            <a:ext cx="4007457" cy="3665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Siapa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kenal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saya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69FB9C7-CD3E-0485-CF01-417667DA4BA7}"/>
              </a:ext>
            </a:extLst>
          </p:cNvPr>
          <p:cNvSpPr/>
          <p:nvPr/>
        </p:nvSpPr>
        <p:spPr>
          <a:xfrm>
            <a:off x="7488126" y="367864"/>
            <a:ext cx="588697" cy="2031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132A7-1F5F-EA5E-CDF1-19E3E7D65B8C}"/>
              </a:ext>
            </a:extLst>
          </p:cNvPr>
          <p:cNvSpPr txBox="1"/>
          <p:nvPr/>
        </p:nvSpPr>
        <p:spPr>
          <a:xfrm>
            <a:off x="9204431" y="389823"/>
            <a:ext cx="22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Interview (30)</a:t>
            </a:r>
          </a:p>
          <a:p>
            <a:pPr algn="ctr"/>
            <a:r>
              <a:rPr lang="en-US" dirty="0" err="1"/>
              <a:t>Obsevasi</a:t>
            </a:r>
            <a:r>
              <a:rPr lang="en-US" dirty="0"/>
              <a:t> (5)</a:t>
            </a:r>
          </a:p>
          <a:p>
            <a:pPr algn="ctr"/>
            <a:r>
              <a:rPr lang="en-US" dirty="0" err="1"/>
              <a:t>Disksui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(5)</a:t>
            </a:r>
          </a:p>
          <a:p>
            <a:pPr algn="ctr"/>
            <a:r>
              <a:rPr lang="en-US" dirty="0"/>
              <a:t>Secondary </a:t>
            </a:r>
            <a:r>
              <a:rPr lang="en-US" dirty="0" err="1"/>
              <a:t>Researh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7BAB6-7D0F-7754-9E56-590DAE29E1D3}"/>
              </a:ext>
            </a:extLst>
          </p:cNvPr>
          <p:cNvSpPr txBox="1"/>
          <p:nvPr/>
        </p:nvSpPr>
        <p:spPr>
          <a:xfrm>
            <a:off x="9779748" y="2209501"/>
            <a:ext cx="1084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Problems</a:t>
            </a:r>
          </a:p>
          <a:p>
            <a:pPr algn="ctr"/>
            <a:endParaRPr lang="en-US" dirty="0"/>
          </a:p>
          <a:p>
            <a:pPr algn="ctr"/>
            <a:endParaRPr lang="en-ID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A513E93-3688-63C3-F981-3ECC2DE71E73}"/>
              </a:ext>
            </a:extLst>
          </p:cNvPr>
          <p:cNvSpPr/>
          <p:nvPr/>
        </p:nvSpPr>
        <p:spPr>
          <a:xfrm>
            <a:off x="9347882" y="4129496"/>
            <a:ext cx="1948070" cy="426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3AF46-89C8-ACE0-F6A1-A2464EE3A951}"/>
              </a:ext>
            </a:extLst>
          </p:cNvPr>
          <p:cNvSpPr txBox="1"/>
          <p:nvPr/>
        </p:nvSpPr>
        <p:spPr>
          <a:xfrm>
            <a:off x="8700874" y="4611141"/>
            <a:ext cx="3242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80% </a:t>
            </a:r>
            <a:r>
              <a:rPr lang="en-US" dirty="0" err="1"/>
              <a:t>mengakui</a:t>
            </a:r>
            <a:r>
              <a:rPr lang="en-US" dirty="0"/>
              <a:t> punya </a:t>
            </a:r>
            <a:r>
              <a:rPr lang="en-US" dirty="0" err="1"/>
              <a:t>masalah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80%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solusi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80% </a:t>
            </a:r>
            <a:r>
              <a:rPr lang="en-US" dirty="0" err="1"/>
              <a:t>bersedia</a:t>
            </a:r>
            <a:r>
              <a:rPr lang="en-US" dirty="0"/>
              <a:t> </a:t>
            </a:r>
            <a:r>
              <a:rPr lang="en-US" dirty="0" err="1"/>
              <a:t>membayar</a:t>
            </a:r>
            <a:endParaRPr lang="en-ID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037C906A-9F57-C425-EE1D-FBFE9B9BD399}"/>
              </a:ext>
            </a:extLst>
          </p:cNvPr>
          <p:cNvSpPr/>
          <p:nvPr/>
        </p:nvSpPr>
        <p:spPr>
          <a:xfrm>
            <a:off x="9347882" y="1686466"/>
            <a:ext cx="1948070" cy="4267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Heart 2">
            <a:extLst>
              <a:ext uri="{FF2B5EF4-FFF2-40B4-BE49-F238E27FC236}">
                <a16:creationId xmlns:a16="http://schemas.microsoft.com/office/drawing/2014/main" id="{926BDDD6-F37E-DD9A-726B-854492AA33A1}"/>
              </a:ext>
            </a:extLst>
          </p:cNvPr>
          <p:cNvSpPr/>
          <p:nvPr/>
        </p:nvSpPr>
        <p:spPr>
          <a:xfrm>
            <a:off x="3805170" y="3086664"/>
            <a:ext cx="572694" cy="51172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335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9" grpId="0"/>
      <p:bldP spid="10" grpId="0" animBg="1"/>
      <p:bldP spid="11" grpId="0"/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BB0A66-17C3-A659-C47E-0504539E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Pembentukan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Venture</a:t>
            </a:r>
            <a:endParaRPr lang="en-ID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F48DFA-30D5-609C-E8EF-A94F53E186D9}"/>
              </a:ext>
            </a:extLst>
          </p:cNvPr>
          <p:cNvGraphicFramePr/>
          <p:nvPr/>
        </p:nvGraphicFramePr>
        <p:xfrm>
          <a:off x="0" y="1303141"/>
          <a:ext cx="521643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760F889-8A5D-4D7E-49C9-04016007E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445" y="1825361"/>
            <a:ext cx="4162697" cy="2123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F0C94-8534-07A0-8787-1B9C83A92370}"/>
              </a:ext>
            </a:extLst>
          </p:cNvPr>
          <p:cNvSpPr txBox="1"/>
          <p:nvPr/>
        </p:nvSpPr>
        <p:spPr>
          <a:xfrm>
            <a:off x="1948918" y="6383254"/>
            <a:ext cx="10053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800" dirty="0"/>
              <a:t>https://techcrunch.com/2016/08/26/co-founders-optional/?guccounter=1&amp;guce_referrer=aHR0cHM6Ly93d3cuZ29vZ2xlLmNvbS8&amp;guce_referrer_sig=AQAAAEzrl0Ugo6vo0FUUcmxYkLp0pnl_XgJol8kKxUKVOmY3K5ulVI2-RRibP8zyCiDSmTfQOmOIy3ndcY0ODlZIbFiJ_d47bEvAfrDzFiF2aJGEYdXkq4o3Qhmjqz_YUUylT6QqJg-J5SWJKVNmghGKpLfpRIaeoLCMQ10MLOe4IU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D1A69-277D-B316-AD09-AC320504E2A8}"/>
              </a:ext>
            </a:extLst>
          </p:cNvPr>
          <p:cNvSpPr txBox="1"/>
          <p:nvPr/>
        </p:nvSpPr>
        <p:spPr>
          <a:xfrm>
            <a:off x="9145806" y="2053878"/>
            <a:ext cx="28564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333333"/>
                </a:solidFill>
                <a:effectLst/>
                <a:latin typeface="Helvetica Neue"/>
              </a:rPr>
              <a:t>This graph shows the number of startups that have raised more than $10 million from investors, broken down by the number of founders associated with the company. n=7,348</a:t>
            </a:r>
            <a:endParaRPr lang="en-ID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131FA-8592-BE16-C4E0-D1911F9741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19" b="6502"/>
          <a:stretch/>
        </p:blipFill>
        <p:spPr>
          <a:xfrm>
            <a:off x="7768046" y="4089207"/>
            <a:ext cx="4234171" cy="2180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907A8-E595-6BB9-9B89-0C5FD2B39F60}"/>
              </a:ext>
            </a:extLst>
          </p:cNvPr>
          <p:cNvSpPr txBox="1"/>
          <p:nvPr/>
        </p:nvSpPr>
        <p:spPr>
          <a:xfrm>
            <a:off x="4966772" y="6633361"/>
            <a:ext cx="7948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https://www.slideshare.net/ShadyHatem1/statistics-about-startups-that-became-unicorns-in-the-past-decade-86852934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AE3EC-BB3E-9B39-2868-72EB3326A1F6}"/>
              </a:ext>
            </a:extLst>
          </p:cNvPr>
          <p:cNvSpPr txBox="1"/>
          <p:nvPr/>
        </p:nvSpPr>
        <p:spPr>
          <a:xfrm>
            <a:off x="5634445" y="4490981"/>
            <a:ext cx="21336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1" dirty="0">
                <a:solidFill>
                  <a:srgbClr val="333333"/>
                </a:solidFill>
                <a:effectLst/>
                <a:latin typeface="Helvetica Neue"/>
              </a:rPr>
              <a:t>This graph shows the number of startups that became Unicorns in the past Decade. </a:t>
            </a:r>
            <a:r>
              <a:rPr lang="en-US" sz="1400" i="1" dirty="0">
                <a:solidFill>
                  <a:srgbClr val="333333"/>
                </a:solidFill>
                <a:latin typeface="Helvetica Neue"/>
              </a:rPr>
              <a:t>n=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 Neue"/>
              </a:rPr>
              <a:t>100</a:t>
            </a:r>
            <a:endParaRPr lang="en-ID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62301-4AEF-9DFB-63C7-1A386D25CB52}"/>
              </a:ext>
            </a:extLst>
          </p:cNvPr>
          <p:cNvSpPr txBox="1"/>
          <p:nvPr/>
        </p:nvSpPr>
        <p:spPr>
          <a:xfrm>
            <a:off x="492971" y="1936673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</a:t>
            </a:r>
            <a:endParaRPr lang="en-ID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CC2F7-65A4-945C-F442-8DD74512370D}"/>
              </a:ext>
            </a:extLst>
          </p:cNvPr>
          <p:cNvSpPr txBox="1"/>
          <p:nvPr/>
        </p:nvSpPr>
        <p:spPr>
          <a:xfrm>
            <a:off x="962971" y="364413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2</a:t>
            </a:r>
            <a:endParaRPr lang="en-ID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B0562-1288-CB22-8E50-CB48C7396894}"/>
              </a:ext>
            </a:extLst>
          </p:cNvPr>
          <p:cNvSpPr txBox="1"/>
          <p:nvPr/>
        </p:nvSpPr>
        <p:spPr>
          <a:xfrm>
            <a:off x="492971" y="522427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3</a:t>
            </a:r>
            <a:endParaRPr lang="en-ID" sz="4400" dirty="0"/>
          </a:p>
        </p:txBody>
      </p:sp>
      <p:pic>
        <p:nvPicPr>
          <p:cNvPr id="13" name="Picture 2" descr="Wadhwani Foundation - Africa">
            <a:extLst>
              <a:ext uri="{FF2B5EF4-FFF2-40B4-BE49-F238E27FC236}">
                <a16:creationId xmlns:a16="http://schemas.microsoft.com/office/drawing/2014/main" id="{569C4B81-6999-B546-75F4-29B0A77E4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2773BF-F80B-01C2-2143-95430473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7" y="2097636"/>
            <a:ext cx="3579347" cy="399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361E2-DD8A-48B0-9A83-1D93A1B7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2" y="884267"/>
            <a:ext cx="6752112" cy="5064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DC718-C1D4-40B5-BE30-CBCF8B82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99" y="311065"/>
            <a:ext cx="8596668" cy="13208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Peran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Founder</a:t>
            </a:r>
            <a:endParaRPr lang="en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0820-4D24-41D1-8106-74DE14F9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275" y="1296444"/>
            <a:ext cx="1849555" cy="1016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79007-E508-4045-B61D-3AB3C11BF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899" y="5584858"/>
            <a:ext cx="1849555" cy="1016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684EF4-67CD-4AC9-9A30-8B1A48BA2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856" y="3849834"/>
            <a:ext cx="1849556" cy="10523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57FC35-2914-0FC2-4BB9-2DE2C4EE29C1}"/>
              </a:ext>
            </a:extLst>
          </p:cNvPr>
          <p:cNvSpPr/>
          <p:nvPr/>
        </p:nvSpPr>
        <p:spPr>
          <a:xfrm>
            <a:off x="3658683" y="2987685"/>
            <a:ext cx="364677" cy="17242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2" descr="Wadhwani Foundation - Africa">
            <a:extLst>
              <a:ext uri="{FF2B5EF4-FFF2-40B4-BE49-F238E27FC236}">
                <a16:creationId xmlns:a16="http://schemas.microsoft.com/office/drawing/2014/main" id="{E007BD0F-DB89-60BB-E220-7886EDA00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30566-C725-69A7-6C1C-A224DF209B91}"/>
              </a:ext>
            </a:extLst>
          </p:cNvPr>
          <p:cNvSpPr txBox="1"/>
          <p:nvPr/>
        </p:nvSpPr>
        <p:spPr>
          <a:xfrm>
            <a:off x="346424" y="1728304"/>
            <a:ext cx="16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Nama Venture?</a:t>
            </a:r>
            <a:endParaRPr lang="en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2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C6A0-3F46-03BC-684C-99F443D7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Sesi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Bekerja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dengan NEXTGEN Platform</a:t>
            </a:r>
            <a:endParaRPr lang="en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DF2C-F238-4C04-8F7A-0AE7731C4A30}"/>
              </a:ext>
            </a:extLst>
          </p:cNvPr>
          <p:cNvSpPr txBox="1"/>
          <p:nvPr/>
        </p:nvSpPr>
        <p:spPr>
          <a:xfrm>
            <a:off x="757646" y="54476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https://web.nen.wfglobal.org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68588-E9C5-65FE-173A-F4260D17C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340924"/>
            <a:ext cx="4176151" cy="4176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687CF-1237-2032-29C6-DD7A7B9C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54" y="1690687"/>
            <a:ext cx="7413283" cy="37569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569A1F-8A79-AA1D-59B0-11C5A8003B7F}"/>
              </a:ext>
            </a:extLst>
          </p:cNvPr>
          <p:cNvSpPr/>
          <p:nvPr/>
        </p:nvSpPr>
        <p:spPr>
          <a:xfrm>
            <a:off x="10990217" y="1410398"/>
            <a:ext cx="936520" cy="87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674591-EC1B-906C-7C89-8686BDEF3A34}"/>
              </a:ext>
            </a:extLst>
          </p:cNvPr>
          <p:cNvSpPr/>
          <p:nvPr/>
        </p:nvSpPr>
        <p:spPr>
          <a:xfrm>
            <a:off x="8808720" y="3896695"/>
            <a:ext cx="936520" cy="87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Wadhwani Foundation - Africa">
            <a:extLst>
              <a:ext uri="{FF2B5EF4-FFF2-40B4-BE49-F238E27FC236}">
                <a16:creationId xmlns:a16="http://schemas.microsoft.com/office/drawing/2014/main" id="{2559FEF4-9BD2-7137-7CD1-BDE56E60E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0" b="25493"/>
          <a:stretch/>
        </p:blipFill>
        <p:spPr bwMode="auto">
          <a:xfrm>
            <a:off x="10685598" y="279064"/>
            <a:ext cx="1323703" cy="6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86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9499-C14D-2D96-CFE0-6CA827CD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8732-715B-5839-29E8-6D0A7FF1E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CC574-30BB-4E9E-1E8A-9785BD000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284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Ubuntu</vt:lpstr>
      <vt:lpstr>Office Theme</vt:lpstr>
      <vt:lpstr>Selamat Datang</vt:lpstr>
      <vt:lpstr>“Saya ingin punya usaha tapi tidak tahu mau buat usaha apa”</vt:lpstr>
      <vt:lpstr>Apa itu Problem atau Masalah ?</vt:lpstr>
      <vt:lpstr>Gunakan Prinsip Effectuation sebagai kerangka berpikir</vt:lpstr>
      <vt:lpstr>PowerPoint Presentation</vt:lpstr>
      <vt:lpstr>Sesi 1 Pembentukan Venture</vt:lpstr>
      <vt:lpstr>Peran Founder</vt:lpstr>
      <vt:lpstr>Sesi 4 Bekerja dengan NEXTGEN Platform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Selamat Datang</dc:title>
  <dc:creator>Dion Dewa Barata</dc:creator>
  <cp:lastModifiedBy>Dion Dewa Barata</cp:lastModifiedBy>
  <cp:revision>1</cp:revision>
  <dcterms:created xsi:type="dcterms:W3CDTF">2024-03-07T01:26:47Z</dcterms:created>
  <dcterms:modified xsi:type="dcterms:W3CDTF">2024-03-07T01:51:43Z</dcterms:modified>
</cp:coreProperties>
</file>